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Barlow Semi Condensed" charset="0"/>
      <p:regular r:id="rId8"/>
      <p:bold r:id="rId9"/>
      <p:italic r:id="rId10"/>
      <p:boldItalic r:id="rId11"/>
    </p:embeddedFont>
    <p:embeddedFont>
      <p:font typeface="Open Sans" charset="0"/>
      <p:regular r:id="rId12"/>
      <p:bold r:id="rId13"/>
      <p:italic r:id="rId14"/>
      <p:boldItalic r:id="rId15"/>
    </p:embeddedFont>
    <p:embeddedFont>
      <p:font typeface="Aharoni" pitchFamily="2" charset="-79"/>
      <p:bold r:id="rId16"/>
    </p:embeddedFont>
    <p:embeddedFont>
      <p:font typeface="Abril Fatface" charset="0"/>
      <p:regular r:id="rId17"/>
    </p:embeddedFont>
    <p:embeddedFont>
      <p:font typeface="Bebas Neu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Ulla8p3M6Gc8nabPm1PMR+j9e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10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202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7"/>
          <p:cNvGrpSpPr/>
          <p:nvPr/>
        </p:nvGrpSpPr>
        <p:grpSpPr>
          <a:xfrm>
            <a:off x="-1030325" y="-997950"/>
            <a:ext cx="11981248" cy="7638225"/>
            <a:chOff x="-1030325" y="-997950"/>
            <a:chExt cx="11981248" cy="7638225"/>
          </a:xfrm>
        </p:grpSpPr>
        <p:sp>
          <p:nvSpPr>
            <p:cNvPr id="10" name="Google Shape;10;p7"/>
            <p:cNvSpPr/>
            <p:nvPr/>
          </p:nvSpPr>
          <p:spPr>
            <a:xfrm>
              <a:off x="-1030325" y="-997950"/>
              <a:ext cx="5829076" cy="438893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7"/>
            <p:cNvSpPr/>
            <p:nvPr/>
          </p:nvSpPr>
          <p:spPr>
            <a:xfrm>
              <a:off x="5733522" y="401826"/>
              <a:ext cx="446621" cy="276358"/>
            </a:xfrm>
            <a:custGeom>
              <a:avLst/>
              <a:gdLst/>
              <a:ahLst/>
              <a:cxnLst/>
              <a:rect l="l" t="t" r="r" b="b"/>
              <a:pathLst>
                <a:path w="6988" h="4324" extrusionOk="0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152765" y="3627554"/>
              <a:ext cx="598221" cy="385265"/>
            </a:xfrm>
            <a:custGeom>
              <a:avLst/>
              <a:gdLst/>
              <a:ahLst/>
              <a:cxnLst/>
              <a:rect l="l" t="t" r="r" b="b"/>
              <a:pathLst>
                <a:path w="9360" h="6028" extrusionOk="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"/>
            <p:cNvSpPr/>
            <p:nvPr/>
          </p:nvSpPr>
          <p:spPr>
            <a:xfrm>
              <a:off x="5567806" y="329153"/>
              <a:ext cx="165725" cy="157928"/>
            </a:xfrm>
            <a:custGeom>
              <a:avLst/>
              <a:gdLst/>
              <a:ahLst/>
              <a:cxnLst/>
              <a:rect l="l" t="t" r="r" b="b"/>
              <a:pathLst>
                <a:path w="2593" h="2471" extrusionOk="0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"/>
            <p:cNvSpPr/>
            <p:nvPr/>
          </p:nvSpPr>
          <p:spPr>
            <a:xfrm rot="6937260" flipH="1">
              <a:off x="-978295" y="100484"/>
              <a:ext cx="2386906" cy="1168032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-275225" y="-313537"/>
              <a:ext cx="3162367" cy="3221356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1017925" y="4138550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6180138" y="1692609"/>
              <a:ext cx="4770785" cy="4947666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7"/>
          <p:cNvSpPr/>
          <p:nvPr/>
        </p:nvSpPr>
        <p:spPr>
          <a:xfrm rot="6937260" flipH="1">
            <a:off x="7718730" y="4135609"/>
            <a:ext cx="2386906" cy="1168032"/>
          </a:xfrm>
          <a:custGeom>
            <a:avLst/>
            <a:gdLst/>
            <a:ahLst/>
            <a:cxnLst/>
            <a:rect l="l" t="t" r="r" b="b"/>
            <a:pathLst>
              <a:path w="52815" h="25845" extrusionOk="0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7985265" y="1003879"/>
            <a:ext cx="598221" cy="385265"/>
          </a:xfrm>
          <a:custGeom>
            <a:avLst/>
            <a:gdLst/>
            <a:ahLst/>
            <a:cxnLst/>
            <a:rect l="l" t="t" r="r" b="b"/>
            <a:pathLst>
              <a:path w="9360" h="6028" extrusionOk="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ITLE_1_1_1">
    <p:bg>
      <p:bgPr>
        <a:solidFill>
          <a:schemeClr val="accent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1_1_1_1">
    <p:bg>
      <p:bgPr>
        <a:solidFill>
          <a:schemeClr val="accent4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-2036487" y="-237000"/>
            <a:ext cx="11927562" cy="6153500"/>
            <a:chOff x="-2036487" y="-237000"/>
            <a:chExt cx="11927562" cy="6153500"/>
          </a:xfrm>
        </p:grpSpPr>
        <p:sp>
          <p:nvSpPr>
            <p:cNvPr id="24" name="Google Shape;24;p8"/>
            <p:cNvSpPr/>
            <p:nvPr/>
          </p:nvSpPr>
          <p:spPr>
            <a:xfrm>
              <a:off x="7363641" y="4495768"/>
              <a:ext cx="1840856" cy="733229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 rot="-5400000" flipH="1">
              <a:off x="-38077" y="-114329"/>
              <a:ext cx="288517" cy="364777"/>
            </a:xfrm>
            <a:custGeom>
              <a:avLst/>
              <a:gdLst/>
              <a:ahLst/>
              <a:cxnLst/>
              <a:rect l="l" t="t" r="r" b="b"/>
              <a:pathLst>
                <a:path w="4540" h="5740" extrusionOk="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 rot="-5400000" flipH="1">
              <a:off x="-43161" y="-109245"/>
              <a:ext cx="508845" cy="574937"/>
            </a:xfrm>
            <a:custGeom>
              <a:avLst/>
              <a:gdLst/>
              <a:ahLst/>
              <a:cxnLst/>
              <a:rect l="l" t="t" r="r" b="b"/>
              <a:pathLst>
                <a:path w="8007" h="9047" extrusionOk="0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 rot="-5400000" flipH="1">
              <a:off x="-23810" y="-128596"/>
              <a:ext cx="733240" cy="838034"/>
            </a:xfrm>
            <a:custGeom>
              <a:avLst/>
              <a:gdLst/>
              <a:ahLst/>
              <a:cxnLst/>
              <a:rect l="l" t="t" r="r" b="b"/>
              <a:pathLst>
                <a:path w="11538" h="13187" extrusionOk="0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-2036487" y="4250975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1532450" y="4771213"/>
              <a:ext cx="73575" cy="61300"/>
            </a:xfrm>
            <a:custGeom>
              <a:avLst/>
              <a:gdLst/>
              <a:ahLst/>
              <a:cxnLst/>
              <a:rect l="l" t="t" r="r" b="b"/>
              <a:pathLst>
                <a:path w="2943" h="2452" extrusionOk="0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1812900" y="4680975"/>
              <a:ext cx="290125" cy="241775"/>
            </a:xfrm>
            <a:custGeom>
              <a:avLst/>
              <a:gdLst/>
              <a:ahLst/>
              <a:cxnLst/>
              <a:rect l="l" t="t" r="r" b="b"/>
              <a:pathLst>
                <a:path w="11605" h="9671" extrusionOk="0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avLst/>
              <a:gdLst/>
              <a:ahLst/>
              <a:cxnLst/>
              <a:rect l="l" t="t" r="r" b="b"/>
              <a:pathLst>
                <a:path w="27504" h="30019" extrusionOk="0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4095875" y="4439275"/>
              <a:ext cx="687886" cy="573249"/>
            </a:xfrm>
            <a:custGeom>
              <a:avLst/>
              <a:gdLst/>
              <a:ahLst/>
              <a:cxnLst/>
              <a:rect l="l" t="t" r="r" b="b"/>
              <a:pathLst>
                <a:path w="11605" h="9671" extrusionOk="0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2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3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4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9"/>
          <p:cNvGrpSpPr/>
          <p:nvPr/>
        </p:nvGrpSpPr>
        <p:grpSpPr>
          <a:xfrm>
            <a:off x="-591264" y="-708544"/>
            <a:ext cx="9770787" cy="6375829"/>
            <a:chOff x="-591264" y="-708544"/>
            <a:chExt cx="9770787" cy="6375829"/>
          </a:xfrm>
        </p:grpSpPr>
        <p:sp>
          <p:nvSpPr>
            <p:cNvPr id="42" name="Google Shape;42;p9"/>
            <p:cNvSpPr/>
            <p:nvPr/>
          </p:nvSpPr>
          <p:spPr>
            <a:xfrm>
              <a:off x="6622698" y="-70880"/>
              <a:ext cx="2556825" cy="1562497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" name="Google Shape;43;p9"/>
            <p:cNvGrpSpPr/>
            <p:nvPr/>
          </p:nvGrpSpPr>
          <p:grpSpPr>
            <a:xfrm rot="-5400000" flipH="1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44" name="Google Shape;44;p9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avLst/>
                <a:gdLst/>
                <a:ahLst/>
                <a:cxnLst/>
                <a:rect l="l" t="t" r="r" b="b"/>
                <a:pathLst>
                  <a:path w="15078" h="31062" extrusionOk="0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9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avLst/>
                <a:gdLst/>
                <a:ahLst/>
                <a:cxnLst/>
                <a:rect l="l" t="t" r="r" b="b"/>
                <a:pathLst>
                  <a:path w="7984" h="21868" extrusionOk="0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9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4341" extrusionOk="0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9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avLst/>
                <a:gdLst/>
                <a:ahLst/>
                <a:cxnLst/>
                <a:rect l="l" t="t" r="r" b="b"/>
                <a:pathLst>
                  <a:path w="54478" h="46539" extrusionOk="0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" name="Google Shape;48;p9"/>
            <p:cNvSpPr/>
            <p:nvPr/>
          </p:nvSpPr>
          <p:spPr>
            <a:xfrm>
              <a:off x="417429" y="-708544"/>
              <a:ext cx="2423101" cy="942684"/>
            </a:xfrm>
            <a:custGeom>
              <a:avLst/>
              <a:gdLst/>
              <a:ahLst/>
              <a:cxnLst/>
              <a:rect l="l" t="t" r="r" b="b"/>
              <a:pathLst>
                <a:path w="261674" h="177363" extrusionOk="0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-236700" y="3471193"/>
              <a:ext cx="1686707" cy="1426578"/>
            </a:xfrm>
            <a:custGeom>
              <a:avLst/>
              <a:gdLst/>
              <a:ahLst/>
              <a:cxnLst/>
              <a:rect l="l" t="t" r="r" b="b"/>
              <a:pathLst>
                <a:path w="27830" h="23537" extrusionOk="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avLst/>
              <a:gdLst/>
              <a:ahLst/>
              <a:cxnLst/>
              <a:rect l="l" t="t" r="r" b="b"/>
              <a:pathLst>
                <a:path w="124138" h="49076" extrusionOk="0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331478" y="3872323"/>
              <a:ext cx="639139" cy="731179"/>
            </a:xfrm>
            <a:custGeom>
              <a:avLst/>
              <a:gdLst/>
              <a:ahLst/>
              <a:cxnLst/>
              <a:rect l="l" t="t" r="r" b="b"/>
              <a:pathLst>
                <a:path w="261674" h="177363" extrusionOk="0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3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 idx="4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5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 idx="6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7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 idx="8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9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1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>
            <a:off x="-1603775" y="1"/>
            <a:ext cx="11464067" cy="5870805"/>
            <a:chOff x="-1603775" y="1"/>
            <a:chExt cx="11464067" cy="5870805"/>
          </a:xfrm>
        </p:grpSpPr>
        <p:sp>
          <p:nvSpPr>
            <p:cNvPr id="65" name="Google Shape;65;p10"/>
            <p:cNvSpPr/>
            <p:nvPr/>
          </p:nvSpPr>
          <p:spPr>
            <a:xfrm>
              <a:off x="-1603775" y="4091175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8667600" y="1063275"/>
              <a:ext cx="695750" cy="588425"/>
            </a:xfrm>
            <a:custGeom>
              <a:avLst/>
              <a:gdLst/>
              <a:ahLst/>
              <a:cxnLst/>
              <a:rect l="l" t="t" r="r" b="b"/>
              <a:pathLst>
                <a:path w="27830" h="23537" extrusionOk="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8556075" y="1543200"/>
              <a:ext cx="184125" cy="134100"/>
            </a:xfrm>
            <a:custGeom>
              <a:avLst/>
              <a:gdLst/>
              <a:ahLst/>
              <a:cxnLst/>
              <a:rect l="l" t="t" r="r" b="b"/>
              <a:pathLst>
                <a:path w="7365" h="5364" extrusionOk="0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avLst/>
              <a:gdLst/>
              <a:ahLst/>
              <a:cxnLst/>
              <a:rect l="l" t="t" r="r" b="b"/>
              <a:pathLst>
                <a:path w="124138" h="49076" extrusionOk="0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avLst/>
              <a:gdLst/>
              <a:ahLst/>
              <a:cxnLst/>
              <a:rect l="l" t="t" r="r" b="b"/>
              <a:pathLst>
                <a:path w="15816" h="6847" extrusionOk="0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 flipH="1">
            <a:off x="-800011" y="-237025"/>
            <a:ext cx="11927562" cy="6153500"/>
            <a:chOff x="-2036487" y="-237000"/>
            <a:chExt cx="11927562" cy="6153500"/>
          </a:xfrm>
        </p:grpSpPr>
        <p:sp>
          <p:nvSpPr>
            <p:cNvPr id="73" name="Google Shape;73;p11"/>
            <p:cNvSpPr/>
            <p:nvPr/>
          </p:nvSpPr>
          <p:spPr>
            <a:xfrm>
              <a:off x="7347858" y="4458831"/>
              <a:ext cx="1791044" cy="713388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-5400000" flipH="1">
              <a:off x="-38077" y="-114329"/>
              <a:ext cx="288517" cy="364777"/>
            </a:xfrm>
            <a:custGeom>
              <a:avLst/>
              <a:gdLst/>
              <a:ahLst/>
              <a:cxnLst/>
              <a:rect l="l" t="t" r="r" b="b"/>
              <a:pathLst>
                <a:path w="4540" h="5740" extrusionOk="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-5400000" flipH="1">
              <a:off x="-43161" y="-109245"/>
              <a:ext cx="508845" cy="574937"/>
            </a:xfrm>
            <a:custGeom>
              <a:avLst/>
              <a:gdLst/>
              <a:ahLst/>
              <a:cxnLst/>
              <a:rect l="l" t="t" r="r" b="b"/>
              <a:pathLst>
                <a:path w="8007" h="9047" extrusionOk="0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 rot="-5400000" flipH="1">
              <a:off x="-23810" y="-128596"/>
              <a:ext cx="733240" cy="838034"/>
            </a:xfrm>
            <a:custGeom>
              <a:avLst/>
              <a:gdLst/>
              <a:ahLst/>
              <a:cxnLst/>
              <a:rect l="l" t="t" r="r" b="b"/>
              <a:pathLst>
                <a:path w="11538" h="13187" extrusionOk="0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-2036487" y="4250975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4639225" y="4738700"/>
              <a:ext cx="290125" cy="241775"/>
            </a:xfrm>
            <a:custGeom>
              <a:avLst/>
              <a:gdLst/>
              <a:ahLst/>
              <a:cxnLst/>
              <a:rect l="l" t="t" r="r" b="b"/>
              <a:pathLst>
                <a:path w="11605" h="9671" extrusionOk="0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avLst/>
              <a:gdLst/>
              <a:ahLst/>
              <a:cxnLst/>
              <a:rect l="l" t="t" r="r" b="b"/>
              <a:pathLst>
                <a:path w="27504" h="30019" extrusionOk="0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2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3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4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ubTitle" idx="5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6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7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8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3"/>
          <p:cNvGrpSpPr/>
          <p:nvPr/>
        </p:nvGrpSpPr>
        <p:grpSpPr>
          <a:xfrm>
            <a:off x="-1030325" y="-997950"/>
            <a:ext cx="11981248" cy="7638225"/>
            <a:chOff x="-1030325" y="-997950"/>
            <a:chExt cx="11981248" cy="7638225"/>
          </a:xfrm>
        </p:grpSpPr>
        <p:sp>
          <p:nvSpPr>
            <p:cNvPr id="94" name="Google Shape;94;p13"/>
            <p:cNvSpPr/>
            <p:nvPr/>
          </p:nvSpPr>
          <p:spPr>
            <a:xfrm>
              <a:off x="-1030325" y="-997950"/>
              <a:ext cx="5829076" cy="438893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733522" y="401826"/>
              <a:ext cx="446621" cy="276358"/>
            </a:xfrm>
            <a:custGeom>
              <a:avLst/>
              <a:gdLst/>
              <a:ahLst/>
              <a:cxnLst/>
              <a:rect l="l" t="t" r="r" b="b"/>
              <a:pathLst>
                <a:path w="6988" h="4324" extrusionOk="0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52765" y="3627554"/>
              <a:ext cx="598221" cy="385265"/>
            </a:xfrm>
            <a:custGeom>
              <a:avLst/>
              <a:gdLst/>
              <a:ahLst/>
              <a:cxnLst/>
              <a:rect l="l" t="t" r="r" b="b"/>
              <a:pathLst>
                <a:path w="9360" h="6028" extrusionOk="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567806" y="329153"/>
              <a:ext cx="165725" cy="157928"/>
            </a:xfrm>
            <a:custGeom>
              <a:avLst/>
              <a:gdLst/>
              <a:ahLst/>
              <a:cxnLst/>
              <a:rect l="l" t="t" r="r" b="b"/>
              <a:pathLst>
                <a:path w="2593" h="2471" extrusionOk="0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6937260" flipH="1">
              <a:off x="-978295" y="100484"/>
              <a:ext cx="2386906" cy="1168032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275225" y="-313537"/>
              <a:ext cx="3162367" cy="3221356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017925" y="4138550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180138" y="1692609"/>
              <a:ext cx="4770785" cy="4947666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arth.google.com/web/@0,-4.1387,0a,22251752.77375655d,35y,0h,0t,0r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051720" y="483518"/>
            <a:ext cx="5308136" cy="24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2800">
                <a:solidFill>
                  <a:schemeClr val="dk1"/>
                </a:solidFill>
              </a:rPr>
              <a:t>Acollides </a:t>
            </a:r>
            <a:br>
              <a:rPr lang="es-ES" sz="2800">
                <a:solidFill>
                  <a:schemeClr val="dk1"/>
                </a:solidFill>
              </a:rPr>
            </a:br>
            <a:r>
              <a:rPr lang="es-ES" sz="2800">
                <a:solidFill>
                  <a:schemeClr val="dk1"/>
                </a:solidFill>
              </a:rPr>
              <a:t>Setmana 9 </a:t>
            </a:r>
            <a:r>
              <a:rPr lang="es-ES" sz="3200">
                <a:solidFill>
                  <a:schemeClr val="dk1"/>
                </a:solidFill>
              </a:rPr>
              <a:t>al 11 d’octubre</a:t>
            </a:r>
            <a:r>
              <a:rPr lang="es-ES" sz="5400"/>
              <a:t/>
            </a:r>
            <a:br>
              <a:rPr lang="es-ES" sz="5400"/>
            </a:br>
            <a:r>
              <a:rPr lang="es-ES" sz="6000">
                <a:solidFill>
                  <a:schemeClr val="lt2"/>
                </a:solidFill>
              </a:rPr>
              <a:t>Pare Claret</a:t>
            </a:r>
            <a:endParaRPr sz="6000">
              <a:solidFill>
                <a:schemeClr val="lt2"/>
              </a:solidFill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1547664" y="3507854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000">
                <a:solidFill>
                  <a:srgbClr val="185D2D"/>
                </a:solidFill>
                <a:latin typeface="Aharoni"/>
                <a:ea typeface="Aharoni"/>
                <a:cs typeface="Aharoni"/>
                <a:sym typeface="Aharoni"/>
              </a:rPr>
              <a:t>NO SENSE ELS ALTRES</a:t>
            </a:r>
            <a:endParaRPr sz="2000">
              <a:solidFill>
                <a:srgbClr val="185D2D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subTitle" idx="2"/>
          </p:nvPr>
        </p:nvSpPr>
        <p:spPr>
          <a:xfrm>
            <a:off x="3050474" y="1573184"/>
            <a:ext cx="3960440" cy="165618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s-E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PARE CLARET VA SER UNA CLAU MOLT </a:t>
            </a:r>
            <a:endParaRPr lang="es-ES" sz="12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lang="es-ES" sz="12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/>
            <a:r>
              <a:rPr lang="es-ES" sz="1200" b="1" dirty="0">
                <a:latin typeface="Arial"/>
                <a:ea typeface="Arial"/>
                <a:cs typeface="Arial"/>
                <a:sym typeface="Arial"/>
              </a:rPr>
              <a:t>DES DE BEN PETIT FINS QUE ES VA FER </a:t>
            </a:r>
            <a:r>
              <a:rPr lang="es-ES" sz="1200" b="1" dirty="0" smtClean="0">
                <a:latin typeface="Arial"/>
                <a:ea typeface="Arial"/>
                <a:cs typeface="Arial"/>
                <a:sym typeface="Arial"/>
              </a:rPr>
              <a:t>GRAN, EL PARE CLARET VA SER UNA PERSONA </a:t>
            </a:r>
            <a:r>
              <a:rPr lang="es-ES" sz="16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CLAU</a:t>
            </a:r>
            <a:r>
              <a:rPr lang="es-ES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TOTS AQUELLS QUE ESTAVEN AL SEU </a:t>
            </a:r>
            <a:r>
              <a:rPr lang="es-ES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COSTAT</a:t>
            </a: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s-ES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RECORDEM ALGUNS ASPECTES DE LA SEVA VIDA!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3200"/>
              </a:spcBef>
              <a:spcAft>
                <a:spcPts val="1600"/>
              </a:spcAft>
              <a:buSzPts val="1400"/>
              <a:buNone/>
            </a:pPr>
            <a:endParaRPr sz="12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134472" y="176304"/>
            <a:ext cx="1835524" cy="529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b="1" dirty="0">
                <a:solidFill>
                  <a:srgbClr val="BABABA"/>
                </a:solidFill>
              </a:rPr>
              <a:t>DILLUNS</a:t>
            </a:r>
            <a:endParaRPr b="1" dirty="0">
              <a:solidFill>
                <a:srgbClr val="BABABA"/>
              </a:solidFill>
            </a:endParaRPr>
          </a:p>
        </p:txBody>
      </p:sp>
      <p:sp>
        <p:nvSpPr>
          <p:cNvPr id="118" name="Google Shape;118;p2"/>
          <p:cNvSpPr txBox="1">
            <a:spLocks noGrp="1"/>
          </p:cNvSpPr>
          <p:nvPr>
            <p:ph type="subTitle" idx="3"/>
          </p:nvPr>
        </p:nvSpPr>
        <p:spPr>
          <a:xfrm>
            <a:off x="3131840" y="869112"/>
            <a:ext cx="3725700" cy="591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s-ES" b="1" dirty="0" smtClean="0">
                <a:solidFill>
                  <a:srgbClr val="FFFFFF"/>
                </a:solidFill>
              </a:rPr>
              <a:t>EL </a:t>
            </a:r>
            <a:r>
              <a:rPr lang="es-ES" b="1" dirty="0">
                <a:solidFill>
                  <a:srgbClr val="FFFFFF"/>
                </a:solidFill>
              </a:rPr>
              <a:t>PARE CLARET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subTitle" idx="4"/>
          </p:nvPr>
        </p:nvSpPr>
        <p:spPr>
          <a:xfrm>
            <a:off x="5164094" y="4443958"/>
            <a:ext cx="2792282" cy="591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s-ES" sz="2800" b="1" dirty="0" err="1">
                <a:solidFill>
                  <a:srgbClr val="FFFFFF"/>
                </a:solidFill>
              </a:rPr>
              <a:t>Comencem</a:t>
            </a:r>
            <a:r>
              <a:rPr lang="es-ES" sz="2800" b="1" dirty="0">
                <a:solidFill>
                  <a:srgbClr val="FFFFFF"/>
                </a:solidFill>
              </a:rPr>
              <a:t> !!!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712" y="1275606"/>
            <a:ext cx="2058722" cy="4945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1811099" y="119209"/>
            <a:ext cx="748754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i="0" u="none" strike="noStrike" cap="non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lang="es-ES" sz="44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400" b="1" i="0" u="none" strike="noStrike" cap="non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r>
              <a:rPr lang="es-ES" sz="44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400" b="1" i="0" u="none" strike="noStrike" cap="non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sabeu</a:t>
            </a:r>
            <a:r>
              <a:rPr lang="es-ES" sz="44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400" b="1" i="0" u="none" strike="noStrike" cap="non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aquest</a:t>
            </a:r>
            <a:r>
              <a:rPr lang="es-ES" sz="44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400" b="1" i="0" u="none" strike="noStrike" cap="non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és</a:t>
            </a:r>
            <a:r>
              <a:rPr lang="es-ES" sz="44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4400" b="1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75701">
            <a:off x="7521917" y="2285454"/>
            <a:ext cx="1223587" cy="122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/>
          <p:nvPr/>
        </p:nvSpPr>
        <p:spPr>
          <a:xfrm>
            <a:off x="3110986" y="3363837"/>
            <a:ext cx="38884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A CADA IMATGE APAREIXERAN CLAUS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Heu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1" i="0" u="none" strike="noStrike" cap="none" dirty="0" err="1" smtClean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d’intentar</a:t>
            </a:r>
            <a:r>
              <a:rPr lang="es-ES" sz="1400" b="1" i="0" u="none" strike="noStrike" cap="none" dirty="0" smtClean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esbrinar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què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va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fer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el Pare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Claret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per ser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clau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pels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altres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, per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ajudar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-los, estimar-los i </a:t>
            </a:r>
            <a:r>
              <a:rPr lang="es-ES" sz="1400" b="1" i="0" u="none" strike="noStrike" cap="none" dirty="0" err="1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tenir-ne</a:t>
            </a:r>
            <a:r>
              <a:rPr lang="es-ES" sz="1400" b="1" i="0" u="none" strike="noStrike" cap="none" dirty="0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 cura.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subTitle" idx="1"/>
          </p:nvPr>
        </p:nvSpPr>
        <p:spPr>
          <a:xfrm>
            <a:off x="662699" y="2211710"/>
            <a:ext cx="2448272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050" b="1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VA NÉIXER A SALLENT I DE SEGUIDA EL VAN BATEJAR. ELS SEUS PARES VOLIEN QUE FORMÉS PART DE L’ESGLÉSIA (GRUP DE CRISTIANS QUE CREUEN EN JESÚS I EN DÉU)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subTitle" idx="3"/>
          </p:nvPr>
        </p:nvSpPr>
        <p:spPr>
          <a:xfrm>
            <a:off x="3347864" y="1854043"/>
            <a:ext cx="2480400" cy="10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12700" lvl="0" indent="-12700" algn="just" rtl="0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1400"/>
              <a:buNone/>
            </a:pPr>
            <a:r>
              <a:rPr lang="es-ES" sz="1050" b="1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L’ANTONI ANAVA AMB LA SEVA GERMANA A L’ERMITA DE LA MARE DE DÉU DE FUSSIMANYA. TOT FENT CAMÍ, ANAVEN COLLINT FLORS I EN FEIEN UN BONIC RAM QUE DESPRÉS DEIXAVEN AL COSTAT DE LA IMATGE DE LA MARE DE DÉU. </a:t>
            </a:r>
            <a:endParaRPr/>
          </a:p>
          <a:p>
            <a:pPr marL="12700" lvl="0" indent="-12700" algn="just" rtl="0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1400"/>
              <a:buNone/>
            </a:pPr>
            <a:endParaRPr sz="1050" b="1">
              <a:solidFill>
                <a:srgbClr val="37A058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5"/>
          </p:nvPr>
        </p:nvSpPr>
        <p:spPr>
          <a:xfrm>
            <a:off x="5861420" y="1923058"/>
            <a:ext cx="3024336" cy="1101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s-ES" sz="105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DURANT LA GUERRA,LA </a:t>
            </a:r>
            <a:r>
              <a:rPr lang="es-ES" sz="105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FAMÍLIA DE L’ANTONI VA FUGIR DE SALLENT. S’ANAVEN ENDINSANT AL BOSC, PERÒ L’AVI DE L’ANTONI ANAVA MOLT A POC A POC JA QUE TENIA MOLTS ANYS. LLAVORS, </a:t>
            </a:r>
            <a:r>
              <a:rPr lang="es-ES" sz="105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L’ANTONI </a:t>
            </a:r>
            <a:r>
              <a:rPr lang="es-ES" sz="105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VA DECIDIR QUEDAR-SE AL SEU COSTAT, CAMINANT A POC A POC I FENT-LI COMPANYIA </a:t>
            </a:r>
            <a:r>
              <a:rPr lang="es-ES" sz="105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PERQUÈ </a:t>
            </a:r>
            <a:r>
              <a:rPr lang="es-ES" sz="105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NO </a:t>
            </a:r>
            <a:r>
              <a:rPr lang="es-ES" sz="105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ES QUEDÉS </a:t>
            </a:r>
            <a:r>
              <a:rPr lang="es-ES" sz="105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SOL.</a:t>
            </a:r>
            <a:endParaRPr sz="1050" b="1" dirty="0">
              <a:solidFill>
                <a:srgbClr val="37A058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subTitle" idx="7"/>
          </p:nvPr>
        </p:nvSpPr>
        <p:spPr>
          <a:xfrm>
            <a:off x="5780738" y="4030200"/>
            <a:ext cx="2808312" cy="111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71450" lvl="0" indent="-17145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•"/>
            </a:pPr>
            <a:r>
              <a:rPr lang="es-ES" sz="105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 QUÈ EL PARE CLARET VA SER CLAU A CADA MOMENT?</a:t>
            </a:r>
            <a:endParaRPr dirty="0"/>
          </a:p>
          <a:p>
            <a:pPr marL="171450" lvl="0" indent="-17145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itchFamily="34" charset="0"/>
              <a:buChar char="•"/>
            </a:pPr>
            <a:r>
              <a:rPr lang="es-ES" sz="105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 VA CONNECTAR AMB ELS ALTRES? COM ELS VA AJUDAR?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b="1" dirty="0">
              <a:solidFill>
                <a:srgbClr val="BABABA"/>
              </a:solidFill>
            </a:endParaRPr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9"/>
          </p:nvPr>
        </p:nvSpPr>
        <p:spPr>
          <a:xfrm>
            <a:off x="722019" y="3926541"/>
            <a:ext cx="4784552" cy="1630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12700" lvl="0" indent="-12700" algn="just" rtl="0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SzPts val="1400"/>
              <a:buNone/>
            </a:pPr>
            <a:r>
              <a:rPr lang="es-ES" sz="100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DE MÉS GRAN, L’ANTONI </a:t>
            </a:r>
            <a:r>
              <a:rPr lang="es-ES" sz="100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VA AJUDAR ALS PARES  TREBALLANT A LA FÀBRICA </a:t>
            </a:r>
            <a:r>
              <a:rPr lang="es-ES" sz="100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TÈXTIL. MÉS ENDAVANT  VA SENTIR </a:t>
            </a:r>
            <a:r>
              <a:rPr lang="es-ES" sz="100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QUE </a:t>
            </a:r>
            <a:r>
              <a:rPr lang="es-ES" sz="100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VOLIA</a:t>
            </a:r>
            <a:r>
              <a:rPr lang="es-ES" sz="100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s-ES" sz="100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AJUDAR A MOLTA ALTRA GENT QUE HO </a:t>
            </a:r>
            <a:r>
              <a:rPr lang="es-ES" sz="105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NECESSITÉS. LLAVORS VA DECIDIR DEDICAR LA SEVA VIDA ALS ALTRES, </a:t>
            </a:r>
            <a:r>
              <a:rPr lang="es-ES" sz="105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</a:t>
            </a:r>
            <a:r>
              <a:rPr lang="es-ES" sz="105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s-ES" sz="105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JESÚS I ES VA FER SACERDOT. A PARTIR D’ALESHORES </a:t>
            </a:r>
            <a:r>
              <a:rPr lang="es-ES" sz="1050" b="1" dirty="0" smtClean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SE’L VA CONÈIXER </a:t>
            </a:r>
            <a:r>
              <a:rPr lang="es-ES" sz="1050" b="1" dirty="0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 A PARE CLARET</a:t>
            </a:r>
            <a:r>
              <a:rPr lang="es-ES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100" b="1" dirty="0">
                <a:solidFill>
                  <a:srgbClr val="0070C0"/>
                </a:solidFill>
              </a:rPr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 dirty="0"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/>
              <a:t>1</a:t>
            </a:r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 idx="2"/>
          </p:nvPr>
        </p:nvSpPr>
        <p:spPr>
          <a:xfrm>
            <a:off x="3419872" y="445637"/>
            <a:ext cx="144016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200" b="1" dirty="0">
                <a:solidFill>
                  <a:srgbClr val="FFFFFF"/>
                </a:solidFill>
              </a:rPr>
              <a:t>2</a:t>
            </a: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135" name="Google Shape;135;p3"/>
          <p:cNvSpPr txBox="1">
            <a:spLocks noGrp="1"/>
          </p:cNvSpPr>
          <p:nvPr>
            <p:ph type="title" idx="4"/>
          </p:nvPr>
        </p:nvSpPr>
        <p:spPr>
          <a:xfrm>
            <a:off x="6084168" y="556511"/>
            <a:ext cx="24906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200" b="1">
                <a:solidFill>
                  <a:srgbClr val="FFFFFF"/>
                </a:solidFill>
              </a:rPr>
              <a:t>3</a:t>
            </a:r>
            <a:endParaRPr sz="3200"/>
          </a:p>
        </p:txBody>
      </p:sp>
      <p:sp>
        <p:nvSpPr>
          <p:cNvPr id="136" name="Google Shape;136;p3"/>
          <p:cNvSpPr txBox="1">
            <a:spLocks noGrp="1"/>
          </p:cNvSpPr>
          <p:nvPr>
            <p:ph type="title" idx="6"/>
          </p:nvPr>
        </p:nvSpPr>
        <p:spPr>
          <a:xfrm>
            <a:off x="5868144" y="2928880"/>
            <a:ext cx="2480400" cy="527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dirty="0" smtClean="0"/>
              <a:t>PARLEM-NE</a:t>
            </a:r>
            <a:r>
              <a:rPr lang="es-ES" dirty="0" smtClean="0"/>
              <a:t>!!!</a:t>
            </a:r>
            <a:endParaRPr dirty="0"/>
          </a:p>
        </p:txBody>
      </p:sp>
      <p:sp>
        <p:nvSpPr>
          <p:cNvPr id="137" name="Google Shape;137;p3"/>
          <p:cNvSpPr txBox="1">
            <a:spLocks noGrp="1"/>
          </p:cNvSpPr>
          <p:nvPr>
            <p:ph type="title" idx="8"/>
          </p:nvPr>
        </p:nvSpPr>
        <p:spPr>
          <a:xfrm>
            <a:off x="1128383" y="3009122"/>
            <a:ext cx="2423347" cy="6028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200" b="1">
                <a:solidFill>
                  <a:srgbClr val="FFFFFF"/>
                </a:solidFill>
              </a:rPr>
              <a:t>4</a:t>
            </a:r>
            <a:r>
              <a:rPr lang="es-ES"/>
              <a:t/>
            </a:r>
            <a:br>
              <a:rPr lang="es-ES"/>
            </a:b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421142" y="238615"/>
            <a:ext cx="1535369" cy="58995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ril Fatface"/>
              <a:buNone/>
            </a:pPr>
            <a:r>
              <a:rPr lang="es-ES" sz="2000" b="1" i="0" u="none" strike="noStrike" cap="none">
                <a:solidFill>
                  <a:srgbClr val="BABABA"/>
                </a:solidFill>
                <a:latin typeface="Abril Fatface"/>
                <a:ea typeface="Abril Fatface"/>
                <a:cs typeface="Abril Fatface"/>
                <a:sym typeface="Abril Fatface"/>
              </a:rPr>
              <a:t>DILLUNS</a:t>
            </a:r>
            <a:endParaRPr sz="2000" b="1" i="0" u="none" strike="noStrike" cap="none">
              <a:solidFill>
                <a:srgbClr val="BABABA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055364" y="1275606"/>
            <a:ext cx="1224137" cy="43204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32068" t="-453" b="62745"/>
          <a:stretch/>
        </p:blipFill>
        <p:spPr>
          <a:xfrm rot="-683507">
            <a:off x="83590" y="991131"/>
            <a:ext cx="887593" cy="94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12" y="843558"/>
            <a:ext cx="1049337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6964" y="2571750"/>
            <a:ext cx="1224136" cy="130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3114" y="2931371"/>
            <a:ext cx="743397" cy="74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375085">
            <a:off x="4678824" y="-220160"/>
            <a:ext cx="1561175" cy="16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5198" y="379031"/>
            <a:ext cx="744537" cy="74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96336" y="45527"/>
            <a:ext cx="1080120" cy="117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20666" y="445637"/>
            <a:ext cx="744537" cy="74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2212256" y="195486"/>
            <a:ext cx="6215075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b="1">
                <a:solidFill>
                  <a:srgbClr val="FFFFFF"/>
                </a:solidFill>
              </a:rPr>
              <a:t>No sense els altres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539552" y="1125479"/>
            <a:ext cx="4255312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/>
            </a:r>
            <a:br>
              <a:rPr lang="es-ES"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lang="es-ES" sz="1050" b="1" i="0" u="none" strike="noStrike" cap="none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SEGUIM RECORDANT LA VIDA DEL PARE CLARET. SEMPRE DEIA “NO SENSE ELS ALTRES” PERQUÈ PER A ELL ERA MOLT IMPORTANT TENIR PRESENT L’ALTRE I DONAR-LI ALLÒ QUE NECESSITAVA SENSE ESPERAR RES A CANVI. ESTIMAVA I TENIA CURA DE TOTHOM. SEGUIM DESCOBRINT LES SEVES CLAUS:</a:t>
            </a:r>
            <a:endParaRPr sz="1050" b="1" i="0" u="none" strike="noStrike" cap="none">
              <a:solidFill>
                <a:srgbClr val="37A058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50574" y="2769752"/>
            <a:ext cx="2155200" cy="1062000"/>
          </a:xfrm>
          <a:prstGeom prst="rect">
            <a:avLst/>
          </a:prstGeom>
          <a:gradFill>
            <a:gsLst>
              <a:gs pos="0">
                <a:srgbClr val="E4FFED"/>
              </a:gs>
              <a:gs pos="35000">
                <a:srgbClr val="EBFFF1"/>
              </a:gs>
              <a:gs pos="100000">
                <a:srgbClr val="F7FFFA"/>
              </a:gs>
            </a:gsLst>
            <a:lin ang="16200000" scaled="0"/>
          </a:gradFill>
          <a:ln w="9525" cap="flat" cmpd="sng">
            <a:solidFill>
              <a:srgbClr val="D9F1E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 cap="none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ENSENYAVA ALS NENS I A LES NENES LA VIDA DE JESÚS, COM FER LES PAUS, A PERDONAR I ELS EXPLICAVA COM PODIEN SER BONS NENS, AJUDANT LA SEVA FAMÍLIA. </a:t>
            </a:r>
            <a:endParaRPr sz="900" b="1" i="0" u="none" strike="noStrike" cap="none">
              <a:solidFill>
                <a:srgbClr val="37A05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2627784" y="2784931"/>
            <a:ext cx="2388176" cy="1443004"/>
          </a:xfrm>
          <a:prstGeom prst="rect">
            <a:avLst/>
          </a:prstGeom>
          <a:gradFill>
            <a:gsLst>
              <a:gs pos="0">
                <a:srgbClr val="D3FFE2"/>
              </a:gs>
              <a:gs pos="35000">
                <a:srgbClr val="E0FFE9"/>
              </a:gs>
              <a:gs pos="100000">
                <a:srgbClr val="F0FFF7"/>
              </a:gs>
            </a:gsLst>
            <a:lin ang="16200000" scaled="0"/>
          </a:gradFill>
          <a:ln w="9525" cap="flat" cmpd="sng">
            <a:solidFill>
              <a:srgbClr val="BFE5C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 cap="none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QUAN ANAVA PER LES CASES I LES MASIES, A MÉS A MÉS D’EXPLICAR LA VIDA DE JESÚS, CURAVA ELS MALALTS FENT SERVIR LES HERBES QUE PORTAVA. LA GENT EL VA CONÈIXER</a:t>
            </a:r>
            <a:r>
              <a:rPr lang="es-ES" sz="1400" b="1" i="0" u="none" strike="noStrike" cap="none">
                <a:solidFill>
                  <a:srgbClr val="B6CB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900" b="1" i="0" u="none" strike="noStrike" cap="none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L’ESTIMAVA PERQUÈ VEIEN QUE AJUDAVA TOTHOM.</a:t>
            </a:r>
            <a:endParaRPr sz="900" b="1" i="0" u="none" strike="noStrike" cap="none">
              <a:solidFill>
                <a:srgbClr val="37A0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5436096" y="1707752"/>
            <a:ext cx="2443232" cy="1224038"/>
          </a:xfrm>
          <a:prstGeom prst="rect">
            <a:avLst/>
          </a:prstGeom>
          <a:gradFill>
            <a:gsLst>
              <a:gs pos="0">
                <a:srgbClr val="D3FFE2"/>
              </a:gs>
              <a:gs pos="35000">
                <a:srgbClr val="E0FFE9"/>
              </a:gs>
              <a:gs pos="100000">
                <a:srgbClr val="F0FFF7"/>
              </a:gs>
            </a:gsLst>
            <a:lin ang="16200000" scaled="0"/>
          </a:gradFill>
          <a:ln w="9525" cap="flat" cmpd="sng">
            <a:solidFill>
              <a:srgbClr val="BFE5C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i="0" u="none" strike="noStrike" cap="none">
                <a:solidFill>
                  <a:srgbClr val="37A058"/>
                </a:solidFill>
                <a:latin typeface="Arial"/>
                <a:ea typeface="Arial"/>
                <a:cs typeface="Arial"/>
                <a:sym typeface="Arial"/>
              </a:rPr>
              <a:t>DURANT MOLT DE TEMPS VA ANAR VIATJANT PER MOLTS POBLES PER EXPLICAR LA HISTÒRIA DE JESÚS A TOTHOM. NOMÉS DUIA UN PETIT FARCELL. NORMALMENT ANAVA A PEU I NO TENIA POR DEL MAL TEMPS</a:t>
            </a:r>
            <a:r>
              <a:rPr lang="es-ES" sz="1400" b="1" i="0" u="none" strike="noStrike" cap="none">
                <a:solidFill>
                  <a:srgbClr val="B6CBB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rgbClr val="B6CBB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5654148" y="3579862"/>
            <a:ext cx="2918352" cy="96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50"/>
              <a:buFont typeface="Arial" pitchFamily="34" charset="0"/>
              <a:buChar char="•"/>
            </a:pPr>
            <a:r>
              <a:rPr lang="es-ES" sz="1050" b="1" i="0" u="none" strike="noStrike" cap="none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I EN AQUESTES ALTRES SITUACIONS, COM VA SER CLAU EL PARE CLARET PELS ALTRES?</a:t>
            </a:r>
            <a:endParaRPr sz="1050" b="1" i="0" u="none" strike="noStrike" cap="none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72063" y="2031900"/>
            <a:ext cx="2155200" cy="527700"/>
          </a:xfrm>
          <a:prstGeom prst="rect">
            <a:avLst/>
          </a:prstGeom>
          <a:solidFill>
            <a:srgbClr val="C8E6D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0" i="0" u="none" strike="noStrike" cap="none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2829520" y="2012679"/>
            <a:ext cx="2155200" cy="527700"/>
          </a:xfrm>
          <a:prstGeom prst="rect">
            <a:avLst/>
          </a:prstGeom>
          <a:solidFill>
            <a:srgbClr val="DBEEE0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0" i="0" u="none" strike="noStrike" cap="non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5508104" y="1075717"/>
            <a:ext cx="2155200" cy="527700"/>
          </a:xfrm>
          <a:prstGeom prst="rect">
            <a:avLst/>
          </a:prstGeom>
          <a:solidFill>
            <a:srgbClr val="C8E6D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0" i="0" u="none" strike="noStrike" cap="none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149037" y="123478"/>
            <a:ext cx="1512168" cy="564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ril Fatface"/>
              <a:buNone/>
            </a:pPr>
            <a:r>
              <a:rPr lang="es-ES" sz="2000" b="1" i="0" u="none" strike="noStrike" cap="none">
                <a:solidFill>
                  <a:srgbClr val="BABABA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DIMARTS</a:t>
            </a:r>
            <a:endParaRPr sz="2000" b="1" i="0" u="none" strike="noStrike" cap="none">
              <a:solidFill>
                <a:srgbClr val="BABABA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4087" y="1736328"/>
            <a:ext cx="1097375" cy="104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1920900"/>
            <a:ext cx="749873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pare claret - llibre bicentenari (9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6445" y="1906590"/>
            <a:ext cx="674150" cy="6822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5816" y="1920900"/>
            <a:ext cx="749873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 descr="pare claret - llibre bicentenari (10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55641">
            <a:off x="7032616" y="637906"/>
            <a:ext cx="749417" cy="9751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219" y="967679"/>
            <a:ext cx="749873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8" y="3064716"/>
            <a:ext cx="24939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/>
          <p:nvPr/>
        </p:nvSpPr>
        <p:spPr>
          <a:xfrm>
            <a:off x="2951820" y="2389280"/>
            <a:ext cx="2664296" cy="2213827"/>
          </a:xfrm>
          <a:prstGeom prst="rect">
            <a:avLst/>
          </a:prstGeom>
          <a:gradFill>
            <a:gsLst>
              <a:gs pos="0">
                <a:srgbClr val="64D787"/>
              </a:gs>
              <a:gs pos="48000">
                <a:schemeClr val="accent2"/>
              </a:gs>
              <a:gs pos="100000">
                <a:srgbClr val="EBFAF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827" y="2422434"/>
            <a:ext cx="2206689" cy="1893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871963" y="101776"/>
            <a:ext cx="6516296" cy="680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400">
                <a:solidFill>
                  <a:srgbClr val="53575C"/>
                </a:solidFill>
              </a:rPr>
              <a:t>BEN AVIAT EL PARE CLARET VA ENTENDRE QUE ELL NO PODIA ARRIBAR A SER CLAU PER A TOTHOM QUE HO NECESSITAVA. ES VA ADONAR QUE NO PODIA ESTAR SENSE ELS ALTRES </a:t>
            </a:r>
            <a:endParaRPr sz="1400">
              <a:solidFill>
                <a:srgbClr val="53575C"/>
              </a:solidFill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149037" y="123478"/>
            <a:ext cx="1512168" cy="564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ril Fatface"/>
              <a:buNone/>
            </a:pPr>
            <a:r>
              <a:rPr lang="es-ES" sz="2000" b="1" i="0" u="none" strike="noStrike" cap="none">
                <a:solidFill>
                  <a:srgbClr val="BABABA"/>
                </a:solidFill>
                <a:latin typeface="Abril Fatface"/>
                <a:ea typeface="Abril Fatface"/>
                <a:cs typeface="Abril Fatface"/>
                <a:sym typeface="Abril Fatface"/>
              </a:rPr>
              <a:t>DIMECRES</a:t>
            </a:r>
            <a:endParaRPr sz="2000" b="1" i="0" u="none" strike="noStrike" cap="none">
              <a:solidFill>
                <a:srgbClr val="BABABA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5"/>
          </p:nvPr>
        </p:nvSpPr>
        <p:spPr>
          <a:xfrm>
            <a:off x="827584" y="1058574"/>
            <a:ext cx="4248472" cy="113275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050" b="1">
                <a:solidFill>
                  <a:srgbClr val="37A058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EL PARE CLARET I ALGUNS COMPANYS SEUS VAN DECIDIR FORMAR UN EQUIP. D’AQUESTA MANERA PODRIEN ANAR PER MÉS POBLES I CIUTATS PER EXPLICAR A LA GENT EL QUE JESÚS HAVIA DIT I FET. BEN AVIAT LA GENT ELS VA CONÈIXER AMB EL NOM DE “ELS CLARETIANS”. </a:t>
            </a:r>
            <a:endParaRPr sz="1050" b="1">
              <a:solidFill>
                <a:srgbClr val="37A058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75701">
            <a:off x="3575577" y="2337425"/>
            <a:ext cx="1223587" cy="122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2975129" y="3386287"/>
            <a:ext cx="25640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rgbClr val="53575C"/>
                </a:solidFill>
                <a:latin typeface="Arial"/>
                <a:ea typeface="Arial"/>
                <a:cs typeface="Arial"/>
                <a:sym typeface="Arial"/>
              </a:rPr>
              <a:t>A PARTIR D’AQUELL MOMENT El PARE CLARET VA SEGUIR SENT CLAU PER AJUDAR A MOLTES ALTRES PERSONES I ELS SEUS COMPANYS CLARETIANS TAMBÉ</a:t>
            </a:r>
            <a:endParaRPr sz="1200" b="0" i="0" u="none" strike="noStrike" cap="none">
              <a:solidFill>
                <a:srgbClr val="5357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5851588" y="1364875"/>
            <a:ext cx="2996577" cy="3461571"/>
          </a:xfrm>
          <a:prstGeom prst="verticalScroll">
            <a:avLst>
              <a:gd name="adj" fmla="val 12500"/>
            </a:avLst>
          </a:prstGeom>
          <a:solidFill>
            <a:schemeClr val="accent3"/>
          </a:solidFill>
          <a:ln w="25400" cap="flat" cmpd="sng">
            <a:solidFill>
              <a:srgbClr val="B5A7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6308158" y="1943100"/>
            <a:ext cx="2157394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smtClean="0">
                <a:solidFill>
                  <a:srgbClr val="89256C"/>
                </a:solidFill>
              </a:rPr>
              <a:t>ARA QUE HEM REFRESCAT BÉ LA MEMÒRIA I JA RECORDEM LA VIDA DEL PARE CLARET, PENGEU A LA CLASSE UN DIBUIX D’ELL, PINTEU-LO I AL SEU VOLTANT ESCRIVIU FRASES CURTES QUE RESUMEIXIN COM VA SER CLAU EL PARE CLARET PELS ALTRES AL LLARG DE LA SEVA VIDA</a:t>
            </a:r>
            <a:endParaRPr sz="1200" b="1" i="0" u="none" strike="noStrike" cap="none" dirty="0">
              <a:solidFill>
                <a:srgbClr val="89256C"/>
              </a:solidFill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nuary Daily Slides by Slidesgo">
  <a:themeElements>
    <a:clrScheme name="Simple Light">
      <a:dk1>
        <a:srgbClr val="272727"/>
      </a:dk1>
      <a:lt1>
        <a:srgbClr val="FFFFFF"/>
      </a:lt1>
      <a:dk2>
        <a:srgbClr val="87A991"/>
      </a:dk2>
      <a:lt2>
        <a:srgbClr val="A6D7B5"/>
      </a:lt2>
      <a:accent1>
        <a:srgbClr val="C5EBD1"/>
      </a:accent1>
      <a:accent2>
        <a:srgbClr val="E0F7E7"/>
      </a:accent2>
      <a:accent3>
        <a:srgbClr val="F9E5F2"/>
      </a:accent3>
      <a:accent4>
        <a:srgbClr val="E59ED0"/>
      </a:accent4>
      <a:accent5>
        <a:srgbClr val="DD82C2"/>
      </a:accent5>
      <a:accent6>
        <a:srgbClr val="B167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603</Words>
  <Application>Microsoft Office PowerPoint</Application>
  <PresentationFormat>Presentación en pantalla (16:9)</PresentationFormat>
  <Paragraphs>41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Barlow Semi Condensed</vt:lpstr>
      <vt:lpstr>Open Sans</vt:lpstr>
      <vt:lpstr>Aharoni</vt:lpstr>
      <vt:lpstr>Arial Rounded</vt:lpstr>
      <vt:lpstr>Abril Fatface</vt:lpstr>
      <vt:lpstr>Bebas Neue</vt:lpstr>
      <vt:lpstr>January Daily Slides by Slidesgo</vt:lpstr>
      <vt:lpstr>Acollides  Setmana 9 al 11 d’octubre Pare Claret</vt:lpstr>
      <vt:lpstr>DILLUNS</vt:lpstr>
      <vt:lpstr>1</vt:lpstr>
      <vt:lpstr>No sense els altres</vt:lpstr>
      <vt:lpstr>BEN AVIAT EL PARE CLARET VA ENTENDRE QUE ELL NO PODIA ARRIBAR A SER CLAU PER A TOTHOM QUE HO NECESSITAVA. ES VA ADONAR QUE NO PODIA ESTAR SENSE ELS ALTRES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Setmana 9 al 11 d’octubre Pare Claret</dc:title>
  <dc:creator>profeclaret</dc:creator>
  <cp:lastModifiedBy>profeclaret</cp:lastModifiedBy>
  <cp:revision>5</cp:revision>
  <dcterms:modified xsi:type="dcterms:W3CDTF">2023-10-04T15:10:18Z</dcterms:modified>
</cp:coreProperties>
</file>